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74"/>
        <p:guide pos="2154"/>
      </p:guideLst>
    </p:cSldViewPr>
  </p:notes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안녕하세요 저희는 전지적 수화 시점 team입니다. 발표를 시작하겠습니다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76" name="Google Shape;2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이상으로 발표를 마치겠습니다 감사합니다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77" name="Google Shape;27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발표순서는 다음과 같이 팀원 소개, 개요 및 목표, 기대효과, 시스템 구조로 진행됩니다.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저희 팀의 구성은 다음과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팀장에 윤지은, 팀원으로 정창회 이희지 배진영 축이림이 있습니다.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8" name="Google Shape;11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저희의 캡스톤 프로젝트명은 수화 인 플레이어입니다.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수화 인 플레이어는 기존의 동영상에 자막과 수화를 제공하는 농인용 플레이어입니다.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8" name="Google Shape;15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여기서 농인이란 무엇일까요?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(정의 읽어주고..)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농인의 정의에서 나온 바와 같이 농인은 소리를 들을 수 없고, 대부분의 동영상이 청인에게 편리한 형태이기 때문에 동영상 시청에 어려움을 겪습니다.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따라서 저희는 농인이 동영상을 원활하게 시청할 수 있는 플레이어 앱을 제작 하려고 합니다.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그렇다면 농인이 동영상을 원활히 시청하기 위해서는 어떤 것을 제공해야 할까요?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5" name="Google Shape;18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바로 수화입니다.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농인의 제 1언어는 국어가 아닌 수화입니다. 즉, 농인은 자막만으로는 정확한 내용을 이해할 수가 없습니다. 하지만 대부분의 동영상은 청인을 위하여 제작되었기 때문에 일반적으로 동영상에 수화를 함께 제공해 주는 경우는 매우 드뭅니다.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따라서 저희가 개발할 수화 인 플레이어는 농인이 다양한 동영상 컨텐츠를 제약없이 이용할 수 있도록 하는 데에 목표를 두고 있습니다.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수화인 플레이어의 기대효과는 총 3가지가 있습니다.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첫째로 농인의 영상 매체의 접근 장벽을 해소할 수 있습니다. 전체 영상 매체 중 수화방송이 차지하는 비율은 5%에 미치지 않기 때문에 농인이 접할 수 있는 컨텐츠는 제한적입니다. 수화 인 플레이어를 사용하면 수화 방송이 없는 매체들도 자유롭게 시청이 가능합니다.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둘째로 영상 매체 부족으로 생기는 정보 격차를 해소할 수 있습니다. 영상 매체를 통한 정보의 습득은 정보화 사회에서 중요한 습득 방법 중 하나입니다. 이러한 방법에 어려움이 있어 농인들이 겪는 청인과의 정보 격차 문제를 해소할 수 있습니다.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셋째로 농인들의 영상 정보 이해도를 향상시킬 수 있습니다. 청각의 도움 없이 언어를 배운 농인들이 한국어를 접할때의 기분은 마치 청인들이 외국어를 독해할 때와 같은 기분이라고 합니다. 농인들은 자막만으로 내용을 이해하기 힘들기 때문에 수화 인 플레이어는 수화와 함께 정보를 제공하여 영상의 이해도를 높입니다.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3" name="Google Shape;22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다음은 시스템 구조입니다.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사용자가 보고자하는 동영상을 수화 인 플레이어로 불러오면 서버에서는 google-STT API를 사용해 동영상의 음성을 text로 변환합니다.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변환한 Text는 데이터마이닝 기술을 이용하여 수어에 필요한 형태소만을 분류합니다.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이후에 텍스트 및 자막과 매핑되는 수화 애니메이션을 클라우드에 저장합니다.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일련의 준비를 마친 후 사용자가 재생을 시키면 선택에 맞게 자막, 수화를 영상과 함께 보여주게 됩니다.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접근성을 편리하게 하기위해 안드로이드스튜디오로 어플리케이션을 개발합니다.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끝으로 저희가 개발할 어플리케이션의 모습은 다음 그림과 같습니다.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청인들과 달리 청각장애인들은 소리를 듣는 것에 한계를 가지기 때문에 앱 사용에 있어 전적으로 시각에 의존할 수 없습니다. 따라서 어플리케이션의 디자인은 한눈에 보기 쉽도록 직관적이고 단순하게 구성해야 합니다.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또한 농인들은 핸드폰 음량체크가 힘들어 간혹 음량이 너무 커 발생하는 주변의 피해를 인지하지 못하기 때문에 앱 상단에 핸드폰의 음량을 표시하여 주고 음량이 적정선 이상으로 넘어가게 되면 진동으로 알려줍니다.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마지막으로 청각장애가 선천적인지 후천적인지에 따라 사용자의 요구가 달라지기 때문에 음성을 자막으로만 번역할 지, 수어로만 번역할 지, 자막과 수어 둘다 동시에 번역할 지 사용자가 편의에 따라 선택할 수 있도록 구현할 것입니다.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62" name="Google Shape;26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.png"  /><Relationship Id="rId5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8.jpeg"  /><Relationship Id="rId11" Type="http://schemas.openxmlformats.org/officeDocument/2006/relationships/image" Target="../media/image9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1.png"  /><Relationship Id="rId5" Type="http://schemas.openxmlformats.org/officeDocument/2006/relationships/image" Target="../media/image5.jpeg"  /><Relationship Id="rId6" Type="http://schemas.openxmlformats.org/officeDocument/2006/relationships/image" Target="../media/image6.jpeg"  /><Relationship Id="rId7" Type="http://schemas.openxmlformats.org/officeDocument/2006/relationships/image" Target="../media/image4.png"  /><Relationship Id="rId8" Type="http://schemas.openxmlformats.org/officeDocument/2006/relationships/image" Target="../media/image2.png"  /><Relationship Id="rId9" Type="http://schemas.openxmlformats.org/officeDocument/2006/relationships/image" Target="../media/image7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Relationship Id="rId4" Type="http://schemas.openxmlformats.org/officeDocument/2006/relationships/image" Target="../media/image3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4.png"  /><Relationship Id="rId8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4.png"  /><Relationship Id="rId9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jpeg"  /><Relationship Id="rId7" Type="http://schemas.openxmlformats.org/officeDocument/2006/relationships/image" Target="../media/image4.png"  /><Relationship Id="rId8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21.png"  /><Relationship Id="rId5" Type="http://schemas.openxmlformats.org/officeDocument/2006/relationships/image" Target="../media/image4.png"  /><Relationship Id="rId6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22.png"  /><Relationship Id="rId5" Type="http://schemas.openxmlformats.org/officeDocument/2006/relationships/image" Target="../media/image4.png"  /><Relationship Id="rId6" Type="http://schemas.openxmlformats.org/officeDocument/2006/relationships/image" Target="../media/image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 idx="0"/>
          </p:nvPr>
        </p:nvSpPr>
        <p:spPr>
          <a:xfrm>
            <a:off x="5169470" y="2143523"/>
            <a:ext cx="6572250" cy="150971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>
                <a:latin typeface="배달의민족 주아"/>
                <a:ea typeface="배달의민족 주아"/>
                <a:cs typeface="Jua"/>
                <a:sym typeface="Jua"/>
              </a:rPr>
              <a:t>수화 </a:t>
            </a:r>
            <a:r>
              <a:rPr lang="en-US">
                <a:latin typeface="배달의민족 주아"/>
                <a:cs typeface="Jua"/>
                <a:sym typeface="Jua"/>
              </a:rPr>
              <a:t>人</a:t>
            </a:r>
            <a:r>
              <a:rPr lang="en-US">
                <a:latin typeface="배달의민족 주아"/>
                <a:ea typeface="배달의민족 주아"/>
                <a:cs typeface="Jua"/>
                <a:sym typeface="Jua"/>
              </a:rPr>
              <a:t>(in) 플레이어</a:t>
            </a:r>
            <a:endParaRPr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3883595" y="404574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>
                <a:latin typeface="배달의민족 주아"/>
                <a:ea typeface="배달의민족 주아"/>
                <a:cs typeface="Jua"/>
                <a:sym typeface="Jua"/>
              </a:rPr>
              <a:t>윤지은 정창회 이희지 배진영 축이림</a:t>
            </a:r>
            <a:endParaRPr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pic>
        <p:nvPicPr>
          <p:cNvPr id="91" name="Google Shape;91;p13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81703" y="1502569"/>
            <a:ext cx="4198938" cy="41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-1893001" y="119517"/>
            <a:ext cx="6726145" cy="6584855"/>
          </a:xfrm>
          <a:prstGeom prst="ellipse">
            <a:avLst/>
          </a:prstGeom>
          <a:noFill/>
          <a:ln w="57150" cap="flat" cmpd="sng">
            <a:solidFill>
              <a:srgbClr val="ff4d4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-2071371" y="-24229"/>
            <a:ext cx="7062471" cy="6872346"/>
          </a:xfrm>
          <a:prstGeom prst="ellipse">
            <a:avLst/>
          </a:prstGeom>
          <a:noFill/>
          <a:ln w="57150" cap="flat" cmpd="sng">
            <a:solidFill>
              <a:srgbClr val="00dcb6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94" name="Google Shape;94;p13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>
            <a:spLocks noGrp="1"/>
          </p:cNvSpPr>
          <p:nvPr>
            <p:ph type="ctrTitle" idx="0"/>
          </p:nvPr>
        </p:nvSpPr>
        <p:spPr>
          <a:xfrm>
            <a:off x="5185930" y="2552916"/>
            <a:ext cx="6572250" cy="17521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8000">
                <a:latin typeface="배달의민족 주아"/>
                <a:ea typeface="배달의민족 주아"/>
                <a:cs typeface="Jua"/>
                <a:sym typeface="Jua"/>
              </a:rPr>
              <a:t>Q &amp; A</a:t>
            </a:r>
            <a:endParaRPr sz="8000"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pic>
        <p:nvPicPr>
          <p:cNvPr id="280" name="Google Shape;280;p22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81703" y="1502569"/>
            <a:ext cx="4198938" cy="41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/>
          <p:nvPr/>
        </p:nvSpPr>
        <p:spPr>
          <a:xfrm>
            <a:off x="-1893001" y="119517"/>
            <a:ext cx="6726145" cy="6584855"/>
          </a:xfrm>
          <a:prstGeom prst="ellipse">
            <a:avLst/>
          </a:prstGeom>
          <a:noFill/>
          <a:ln w="57150" cap="flat" cmpd="sng">
            <a:solidFill>
              <a:srgbClr val="ff4d4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-2071371" y="-24229"/>
            <a:ext cx="7062471" cy="6872346"/>
          </a:xfrm>
          <a:prstGeom prst="ellipse">
            <a:avLst/>
          </a:prstGeom>
          <a:noFill/>
          <a:ln w="57150" cap="flat" cmpd="sng">
            <a:solidFill>
              <a:srgbClr val="00dcb6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83" name="Google Shape;283;p22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1005991" y="5818167"/>
            <a:ext cx="1186009" cy="96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/>
          <p:nvPr/>
        </p:nvPicPr>
        <p:blipFill rotWithShape="1">
          <a:blip r:embed="rId3">
            <a:alphaModFix/>
          </a:blip>
          <a:srcRect l="41090" t="16400" r="30630" b="47700"/>
          <a:stretch>
            <a:fillRect/>
          </a:stretch>
        </p:blipFill>
        <p:spPr>
          <a:xfrm>
            <a:off x="958793" y="-39819"/>
            <a:ext cx="938074" cy="1190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4"/>
          <p:cNvCxnSpPr/>
          <p:nvPr/>
        </p:nvCxnSpPr>
        <p:spPr>
          <a:xfrm>
            <a:off x="1731150" y="989992"/>
            <a:ext cx="10528917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pic>
        <p:nvPicPr>
          <p:cNvPr id="102" name="Google Shape;102;p14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118662" y="2019804"/>
            <a:ext cx="4063492" cy="33015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5696770" y="1717297"/>
            <a:ext cx="704850" cy="6989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95f6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0" i="0" u="none" strike="noStrike" cap="none">
                <a:solidFill>
                  <a:srgbClr val="f95f6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 b="0" i="0" u="none" strike="noStrike" cap="none">
              <a:solidFill>
                <a:srgbClr val="f95f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6620043" y="2694731"/>
            <a:ext cx="704850" cy="6989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0" i="0" u="none" strike="noStrike" cap="none">
                <a:solidFill>
                  <a:srgbClr val="19d9b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000" b="0" i="0" u="none" strike="noStrike" cap="none">
              <a:solidFill>
                <a:srgbClr val="19d9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6620043" y="3924997"/>
            <a:ext cx="704850" cy="6989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95f6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0" i="0" u="none" strike="noStrike" cap="none">
                <a:solidFill>
                  <a:srgbClr val="f95f6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4000" b="0" i="0" u="none" strike="noStrike" cap="none">
              <a:solidFill>
                <a:srgbClr val="f95f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5696249" y="4971894"/>
            <a:ext cx="704850" cy="6989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0" i="0" u="none" strike="noStrike" cap="none">
                <a:solidFill>
                  <a:srgbClr val="19d9bd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4000" b="0" i="0" u="none" strike="noStrike" cap="none">
              <a:solidFill>
                <a:srgbClr val="19d9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199883" y="252794"/>
            <a:ext cx="2748816" cy="69780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contents</a:t>
            </a:r>
            <a:endParaRPr sz="40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-85725" y="6637820"/>
            <a:ext cx="12345792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620043" y="1801929"/>
            <a:ext cx="1348571" cy="51074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팀원소개</a:t>
            </a:r>
            <a:endParaRPr sz="2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7525349" y="2784225"/>
            <a:ext cx="22437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개요 및 목표</a:t>
            </a:r>
            <a:endParaRPr sz="2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7534183" y="4012884"/>
            <a:ext cx="1364476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기대효과</a:t>
            </a:r>
            <a:endParaRPr sz="2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6620052" y="5061000"/>
            <a:ext cx="21918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시스템 구조</a:t>
            </a:r>
            <a:endParaRPr sz="2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pic>
        <p:nvPicPr>
          <p:cNvPr id="113" name="Google Shape;113;p14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1005991" y="0"/>
            <a:ext cx="1186009" cy="96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/>
          <p:nvPr/>
        </p:nvPicPr>
        <p:blipFill rotWithShape="1">
          <a:blip r:embed="rId3">
            <a:alphaModFix/>
          </a:blip>
          <a:srcRect l="41090" t="16400" r="30630" b="47700"/>
          <a:stretch>
            <a:fillRect/>
          </a:stretch>
        </p:blipFill>
        <p:spPr>
          <a:xfrm>
            <a:off x="958793" y="-39819"/>
            <a:ext cx="938074" cy="1190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5"/>
          <p:cNvCxnSpPr/>
          <p:nvPr/>
        </p:nvCxnSpPr>
        <p:spPr>
          <a:xfrm>
            <a:off x="1731150" y="989992"/>
            <a:ext cx="10528917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122" name="Google Shape;122;p15"/>
          <p:cNvSpPr txBox="1"/>
          <p:nvPr/>
        </p:nvSpPr>
        <p:spPr>
          <a:xfrm>
            <a:off x="1892975" y="104775"/>
            <a:ext cx="938100" cy="63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Unit 01</a:t>
            </a:r>
            <a:endParaRPr sz="1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1892970" y="104779"/>
            <a:ext cx="914400" cy="369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i="0" u="none" strike="noStrike" cap="non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2876473" y="361417"/>
            <a:ext cx="1682192" cy="63680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팀원소개</a:t>
            </a:r>
            <a:endParaRPr sz="36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585390" y="2077454"/>
            <a:ext cx="2688159" cy="154966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Introduce</a:t>
            </a:r>
            <a:endParaRPr lang="en-US" sz="32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Our</a:t>
            </a:r>
            <a:endParaRPr lang="en-US" sz="32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i="0" u="none" strike="noStrike" cap="none">
                <a:solidFill>
                  <a:srgbClr val="f95f60"/>
                </a:solidFill>
                <a:latin typeface="배달의민족 주아"/>
                <a:ea typeface="배달의민족 주아"/>
                <a:cs typeface="Jua"/>
                <a:sym typeface="Jua"/>
              </a:rPr>
              <a:t>T</a:t>
            </a:r>
            <a:r>
              <a:rPr lang="en-US" sz="3200" i="0" u="none" strike="noStrike" cap="none">
                <a:solidFill>
                  <a:srgbClr val="19d9bd"/>
                </a:solidFill>
                <a:latin typeface="배달의민족 주아"/>
                <a:ea typeface="배달의민족 주아"/>
                <a:cs typeface="Jua"/>
                <a:sym typeface="Jua"/>
              </a:rPr>
              <a:t>e</a:t>
            </a:r>
            <a:r>
              <a:rPr lang="en-US" sz="3200" i="0" u="none" strike="noStrike" cap="none">
                <a:solidFill>
                  <a:srgbClr val="f95f60"/>
                </a:solidFill>
                <a:latin typeface="배달의민족 주아"/>
                <a:ea typeface="배달의민족 주아"/>
                <a:cs typeface="Jua"/>
                <a:sym typeface="Jua"/>
              </a:rPr>
              <a:t>a</a:t>
            </a:r>
            <a:r>
              <a:rPr lang="en-US" sz="3200" i="0" u="none" strike="noStrike" cap="none">
                <a:solidFill>
                  <a:srgbClr val="19d9bd"/>
                </a:solidFill>
                <a:latin typeface="배달의민족 주아"/>
                <a:ea typeface="배달의민족 주아"/>
                <a:cs typeface="Jua"/>
                <a:sym typeface="Jua"/>
              </a:rPr>
              <a:t>m</a:t>
            </a:r>
            <a:endParaRPr sz="3200" i="0" u="none" strike="noStrike" cap="none">
              <a:solidFill>
                <a:srgbClr val="19d9bd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pic>
        <p:nvPicPr>
          <p:cNvPr id="126" name="Google Shape;126;p1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537547" y="3896754"/>
            <a:ext cx="2797536" cy="2740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5"/>
          <p:cNvGrpSpPr/>
          <p:nvPr/>
        </p:nvGrpSpPr>
        <p:grpSpPr>
          <a:xfrm rot="0">
            <a:off x="5785309" y="1763099"/>
            <a:ext cx="1510830" cy="994473"/>
            <a:chOff x="3779911" y="3327771"/>
            <a:chExt cx="1584177" cy="994473"/>
          </a:xfrm>
        </p:grpSpPr>
        <p:sp>
          <p:nvSpPr>
            <p:cNvPr id="128" name="Google Shape;128;p15"/>
            <p:cNvSpPr txBox="1"/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2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윤지은</a:t>
              </a:r>
              <a:endParaRPr sz="24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3779911" y="3558666"/>
              <a:ext cx="1584177" cy="249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25000"/>
                <a:buFont typeface="Arial"/>
                <a:buNone/>
                <a:defRPr/>
              </a:pPr>
              <a:r>
                <a:rPr lang="en-US" sz="1200" b="0" i="0" u="none" strike="noStrike" cap="none">
                  <a:solidFill>
                    <a:srgbClr val="f95f60"/>
                  </a:solidFill>
                  <a:latin typeface="Arial"/>
                  <a:ea typeface="Arial"/>
                  <a:cs typeface="Arial"/>
                  <a:sym typeface="Arial"/>
                </a:rPr>
                <a:t>Programmer</a:t>
              </a:r>
              <a:endParaRPr sz="1800" b="0" i="0" u="none" strike="noStrike" cap="none">
                <a:solidFill>
                  <a:srgbClr val="f95f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3779911" y="3860579"/>
              <a:ext cx="15841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1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소프트웨어학부</a:t>
              </a:r>
              <a:endParaRPr lang="en-US" sz="1400" i="0" u="none" strike="noStrike" cap="none">
                <a:solidFill>
                  <a:srgbClr val="3f3f3f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1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16학번</a:t>
              </a:r>
              <a:endParaRPr sz="1400" i="0" u="none" strike="noStrike" cap="none">
                <a:solidFill>
                  <a:srgbClr val="3f3f3f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</p:txBody>
        </p:sp>
      </p:grpSp>
      <p:grpSp>
        <p:nvGrpSpPr>
          <p:cNvPr id="131" name="Google Shape;131;p15"/>
          <p:cNvGrpSpPr/>
          <p:nvPr/>
        </p:nvGrpSpPr>
        <p:grpSpPr>
          <a:xfrm rot="0">
            <a:off x="5785309" y="3263000"/>
            <a:ext cx="1510947" cy="994473"/>
            <a:chOff x="3779911" y="3327770"/>
            <a:chExt cx="1584300" cy="994473"/>
          </a:xfrm>
        </p:grpSpPr>
        <p:sp>
          <p:nvSpPr>
            <p:cNvPr id="132" name="Google Shape;132;p15"/>
            <p:cNvSpPr txBox="1"/>
            <p:nvPr/>
          </p:nvSpPr>
          <p:spPr>
            <a:xfrm>
              <a:off x="3779911" y="3327770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2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정창회</a:t>
              </a:r>
              <a:endParaRPr sz="24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3779911" y="3558666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ct val="25000"/>
                <a:buFont typeface="Arial"/>
                <a:buNone/>
                <a:defRPr/>
              </a:pPr>
              <a:r>
                <a:rPr lang="en-US" sz="1200" b="0" i="0" u="none" strike="noStrike" cap="none">
                  <a:solidFill>
                    <a:srgbClr val="f95f60"/>
                  </a:solidFill>
                  <a:latin typeface="Arial"/>
                  <a:ea typeface="Arial"/>
                  <a:cs typeface="Arial"/>
                  <a:sym typeface="Arial"/>
                </a:rPr>
                <a:t>Programmer</a:t>
              </a:r>
              <a:endParaRPr sz="1800" b="0" i="0" u="none" strike="noStrike" cap="none">
                <a:solidFill>
                  <a:srgbClr val="f95f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 txBox="1"/>
            <p:nvPr/>
          </p:nvSpPr>
          <p:spPr>
            <a:xfrm>
              <a:off x="3779911" y="3860578"/>
              <a:ext cx="15841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1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컴퓨터공학부 </a:t>
              </a:r>
              <a:endParaRPr lang="en-US" sz="1400" i="0" u="none" strike="noStrike" cap="none">
                <a:solidFill>
                  <a:srgbClr val="3f3f3f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1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14학번</a:t>
              </a:r>
              <a:endParaRPr sz="1400" i="0" u="none" strike="noStrike" cap="none">
                <a:solidFill>
                  <a:srgbClr val="3f3f3f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</p:txBody>
        </p:sp>
      </p:grpSp>
      <p:grpSp>
        <p:nvGrpSpPr>
          <p:cNvPr id="135" name="Google Shape;135;p15"/>
          <p:cNvGrpSpPr/>
          <p:nvPr/>
        </p:nvGrpSpPr>
        <p:grpSpPr>
          <a:xfrm rot="0">
            <a:off x="5785309" y="4762902"/>
            <a:ext cx="1510830" cy="994473"/>
            <a:chOff x="3779911" y="3327771"/>
            <a:chExt cx="1584177" cy="994473"/>
          </a:xfrm>
        </p:grpSpPr>
        <p:sp>
          <p:nvSpPr>
            <p:cNvPr id="136" name="Google Shape;136;p15"/>
            <p:cNvSpPr txBox="1"/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2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이희지</a:t>
              </a:r>
              <a:endParaRPr sz="24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</p:txBody>
        </p:sp>
        <p:sp>
          <p:nvSpPr>
            <p:cNvPr id="137" name="Google Shape;137;p15"/>
            <p:cNvSpPr txBox="1"/>
            <p:nvPr/>
          </p:nvSpPr>
          <p:spPr>
            <a:xfrm>
              <a:off x="3779911" y="3558666"/>
              <a:ext cx="1584177" cy="249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ct val="25000"/>
                <a:buFont typeface="Arial"/>
                <a:buNone/>
                <a:defRPr/>
              </a:pPr>
              <a:r>
                <a:rPr lang="en-US" sz="1200" b="0" i="0" u="none" strike="noStrike" cap="none">
                  <a:solidFill>
                    <a:srgbClr val="f95f60"/>
                  </a:solidFill>
                  <a:latin typeface="Arial"/>
                  <a:ea typeface="Arial"/>
                  <a:cs typeface="Arial"/>
                  <a:sym typeface="Arial"/>
                </a:rPr>
                <a:t>Programmer</a:t>
              </a:r>
              <a:endParaRPr sz="1800" b="0" i="0" u="none" strike="noStrike" cap="none">
                <a:solidFill>
                  <a:srgbClr val="f95f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 txBox="1"/>
            <p:nvPr/>
          </p:nvSpPr>
          <p:spPr>
            <a:xfrm>
              <a:off x="3779911" y="3860579"/>
              <a:ext cx="15841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1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컴퓨터공학부 </a:t>
              </a:r>
              <a:endParaRPr lang="en-US" sz="1400" i="0" u="none" strike="noStrike" cap="none">
                <a:solidFill>
                  <a:srgbClr val="3f3f3f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1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16학번</a:t>
              </a:r>
              <a:endParaRPr sz="1400" i="0" u="none" strike="noStrike" cap="none">
                <a:solidFill>
                  <a:srgbClr val="3f3f3f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</p:txBody>
        </p:sp>
      </p:grpSp>
      <p:grpSp>
        <p:nvGrpSpPr>
          <p:cNvPr id="139" name="Google Shape;139;p15"/>
          <p:cNvGrpSpPr/>
          <p:nvPr/>
        </p:nvGrpSpPr>
        <p:grpSpPr>
          <a:xfrm rot="0">
            <a:off x="9123984" y="1763087"/>
            <a:ext cx="1510947" cy="994508"/>
            <a:chOff x="3779911" y="3327771"/>
            <a:chExt cx="1584300" cy="994508"/>
          </a:xfrm>
        </p:grpSpPr>
        <p:sp>
          <p:nvSpPr>
            <p:cNvPr id="140" name="Google Shape;140;p15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2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배진영</a:t>
              </a:r>
              <a:endParaRPr sz="24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</p:txBody>
        </p:sp>
        <p:sp>
          <p:nvSpPr>
            <p:cNvPr id="141" name="Google Shape;141;p15"/>
            <p:cNvSpPr txBox="1"/>
            <p:nvPr/>
          </p:nvSpPr>
          <p:spPr>
            <a:xfrm>
              <a:off x="3779911" y="3558666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25000"/>
                <a:buFont typeface="Arial"/>
                <a:buNone/>
                <a:defRPr/>
              </a:pPr>
              <a:r>
                <a:rPr lang="en-US" sz="1200" b="0" i="0" u="none" strike="noStrike" cap="none">
                  <a:solidFill>
                    <a:srgbClr val="f95f60"/>
                  </a:solidFill>
                  <a:latin typeface="Arial"/>
                  <a:ea typeface="Arial"/>
                  <a:cs typeface="Arial"/>
                  <a:sym typeface="Arial"/>
                </a:rPr>
                <a:t>Programmer</a:t>
              </a:r>
              <a:endParaRPr sz="1800" b="0" i="0" u="none" strike="noStrike" cap="none">
                <a:solidFill>
                  <a:srgbClr val="f95f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 txBox="1"/>
            <p:nvPr/>
          </p:nvSpPr>
          <p:spPr>
            <a:xfrm>
              <a:off x="3779911" y="3860579"/>
              <a:ext cx="158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1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소프트웨어학부</a:t>
              </a:r>
              <a:endParaRPr lang="en-US" sz="1400" i="0" u="none" strike="noStrike" cap="none">
                <a:solidFill>
                  <a:srgbClr val="3f3f3f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1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16학번</a:t>
              </a:r>
              <a:endParaRPr sz="1400" i="0" u="none" strike="noStrike" cap="none">
                <a:solidFill>
                  <a:srgbClr val="3f3f3f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</p:txBody>
        </p:sp>
      </p:grpSp>
      <p:grpSp>
        <p:nvGrpSpPr>
          <p:cNvPr id="143" name="Google Shape;143;p15"/>
          <p:cNvGrpSpPr/>
          <p:nvPr/>
        </p:nvGrpSpPr>
        <p:grpSpPr>
          <a:xfrm rot="0">
            <a:off x="9123984" y="3262988"/>
            <a:ext cx="1510947" cy="994508"/>
            <a:chOff x="3779911" y="3327770"/>
            <a:chExt cx="1584300" cy="994508"/>
          </a:xfrm>
        </p:grpSpPr>
        <p:sp>
          <p:nvSpPr>
            <p:cNvPr id="144" name="Google Shape;144;p15"/>
            <p:cNvSpPr txBox="1"/>
            <p:nvPr/>
          </p:nvSpPr>
          <p:spPr>
            <a:xfrm>
              <a:off x="3779911" y="3327770"/>
              <a:ext cx="1584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sz="2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축이림</a:t>
              </a:r>
              <a:endParaRPr sz="24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</p:txBody>
        </p:sp>
        <p:sp>
          <p:nvSpPr>
            <p:cNvPr id="145" name="Google Shape;145;p15"/>
            <p:cNvSpPr txBox="1"/>
            <p:nvPr/>
          </p:nvSpPr>
          <p:spPr>
            <a:xfrm>
              <a:off x="3779911" y="3558666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ct val="25000"/>
                <a:buFont typeface="Arial"/>
                <a:buNone/>
                <a:defRPr/>
              </a:pPr>
              <a:r>
                <a:rPr lang="en-US" sz="1200" b="0" i="0" u="none" strike="noStrike" cap="none">
                  <a:solidFill>
                    <a:srgbClr val="f95f60"/>
                  </a:solidFill>
                  <a:latin typeface="Arial"/>
                  <a:ea typeface="Arial"/>
                  <a:cs typeface="Arial"/>
                  <a:sym typeface="Arial"/>
                </a:rPr>
                <a:t>Programmer</a:t>
              </a:r>
              <a:endParaRPr sz="1800" b="0" i="0" u="none" strike="noStrike" cap="none">
                <a:solidFill>
                  <a:srgbClr val="f95f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 txBox="1"/>
            <p:nvPr/>
          </p:nvSpPr>
          <p:spPr>
            <a:xfrm>
              <a:off x="3779911" y="3860577"/>
              <a:ext cx="158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ko-KR" altLang="en-US" sz="1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소프트웨어학부</a:t>
              </a:r>
              <a:endParaRPr lang="ko-KR" altLang="en-US" sz="1400" i="0" u="none" strike="noStrike" cap="none">
                <a:solidFill>
                  <a:srgbClr val="3f3f3f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Arial"/>
                <a:buNone/>
                <a:defRPr/>
              </a:pPr>
              <a:r>
                <a:rPr lang="en-US" altLang="ko-KR" sz="1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16</a:t>
              </a:r>
              <a:r>
                <a:rPr lang="ko-KR" altLang="en-US" sz="1400" i="0" u="none" strike="noStrike" cap="none">
                  <a:solidFill>
                    <a:srgbClr val="3f3f3f"/>
                  </a:solidFill>
                  <a:latin typeface="배달의민족 주아"/>
                  <a:ea typeface="배달의민족 주아"/>
                  <a:cs typeface="Jua"/>
                  <a:sym typeface="Jua"/>
                </a:rPr>
                <a:t>학번</a:t>
              </a:r>
              <a:endParaRPr lang="ko-KR" altLang="en-US" sz="1400" i="0" u="none" strike="noStrike" cap="none">
                <a:solidFill>
                  <a:srgbClr val="3f3f3f"/>
                </a:solidFill>
                <a:latin typeface="배달의민족 주아"/>
                <a:ea typeface="배달의민족 주아"/>
                <a:cs typeface="Jua"/>
                <a:sym typeface="Jua"/>
              </a:endParaRPr>
            </a:p>
          </p:txBody>
        </p:sp>
      </p:grpSp>
      <p:pic>
        <p:nvPicPr>
          <p:cNvPr id="147" name="Google Shape;147;p15" descr="KakaoTalk_Photo_2019-02-07-02-45-24.jpeg"/>
          <p:cNvPicPr/>
          <p:nvPr/>
        </p:nvPicPr>
        <p:blipFill rotWithShape="1">
          <a:blip r:embed="rId5">
            <a:alphaModFix/>
          </a:blip>
          <a:srcRect l="29580" t="17700" r="9870" b="36880"/>
          <a:stretch>
            <a:fillRect/>
          </a:stretch>
        </p:blipFill>
        <p:spPr>
          <a:xfrm>
            <a:off x="4389345" y="4765498"/>
            <a:ext cx="1269723" cy="1177210"/>
          </a:xfrm>
          <a:custGeom>
            <a:avLst/>
            <a:gdLst/>
            <a:rect l="l" t="t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48" name="Google Shape;148;p15"/>
          <p:cNvPicPr/>
          <p:nvPr/>
        </p:nvPicPr>
        <p:blipFill rotWithShape="1">
          <a:blip r:embed="rId6">
            <a:alphaModFix/>
          </a:blip>
          <a:srcRect l="7550" r="3420" b="16670"/>
          <a:stretch>
            <a:fillRect/>
          </a:stretch>
        </p:blipFill>
        <p:spPr>
          <a:xfrm>
            <a:off x="4294007" y="3209811"/>
            <a:ext cx="1365061" cy="130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/>
          <p:nvPr/>
        </p:nvSpPr>
        <p:spPr>
          <a:xfrm>
            <a:off x="-85725" y="6637820"/>
            <a:ext cx="12345792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5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11005991" y="0"/>
            <a:ext cx="1186009" cy="96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7641825" y="1577800"/>
            <a:ext cx="1365075" cy="13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/>
          <p:nvPr/>
        </p:nvPicPr>
        <p:blipFill rotWithShape="1">
          <a:blip r:embed="rId10">
            <a:alphaModFix/>
          </a:blip>
          <a:srcRect l="12010" b="32830"/>
          <a:stretch>
            <a:fillRect/>
          </a:stretch>
        </p:blipFill>
        <p:spPr>
          <a:xfrm>
            <a:off x="4294000" y="1577800"/>
            <a:ext cx="1365077" cy="138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/>
          <p:nvPr/>
        </p:nvPicPr>
        <p:blipFill rotWithShape="1">
          <a:blip r:embed="rId11">
            <a:alphaModFix/>
          </a:blip>
          <a:stretch>
            <a:fillRect/>
          </a:stretch>
        </p:blipFill>
        <p:spPr>
          <a:xfrm>
            <a:off x="7641825" y="3209800"/>
            <a:ext cx="1365075" cy="13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/>
          <p:nvPr/>
        </p:nvSpPr>
        <p:spPr>
          <a:xfrm>
            <a:off x="0" y="0"/>
            <a:ext cx="1155740" cy="6858000"/>
          </a:xfrm>
          <a:prstGeom prst="rtTriangle">
            <a:avLst/>
          </a:prstGeom>
          <a:solidFill>
            <a:srgbClr val="f95f60"/>
          </a:solidFill>
          <a:ln w="12700" cap="flat" cmpd="sng">
            <a:solidFill>
              <a:srgbClr val="f95f6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/>
          <p:nvPr/>
        </p:nvSpPr>
        <p:spPr>
          <a:xfrm rot="10800000">
            <a:off x="11048050" y="2"/>
            <a:ext cx="1143950" cy="6857998"/>
          </a:xfrm>
          <a:prstGeom prst="rtTriangle">
            <a:avLst/>
          </a:prstGeom>
          <a:solidFill>
            <a:srgbClr val="19d9bd"/>
          </a:solidFill>
          <a:ln w="12700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6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849061" y="2755686"/>
            <a:ext cx="1793483" cy="1367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/>
          <p:nvPr/>
        </p:nvSpPr>
        <p:spPr>
          <a:xfrm>
            <a:off x="1849061" y="2755686"/>
            <a:ext cx="1793483" cy="1367531"/>
          </a:xfrm>
          <a:prstGeom prst="rect">
            <a:avLst/>
          </a:prstGeom>
          <a:solidFill>
            <a:schemeClr val="lt1">
              <a:alpha val="4863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1274454" y="1996414"/>
            <a:ext cx="2943500" cy="2886075"/>
          </a:xfrm>
          <a:prstGeom prst="flowChartConnector">
            <a:avLst/>
          </a:prstGeom>
          <a:noFill/>
          <a:ln w="57150" cap="flat" cmpd="sng">
            <a:solidFill>
              <a:srgbClr val="f95f6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1198253" y="1891647"/>
            <a:ext cx="3105426" cy="3074704"/>
          </a:xfrm>
          <a:prstGeom prst="flowChartConnector">
            <a:avLst/>
          </a:prstGeom>
          <a:noFill/>
          <a:ln w="57150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6"/>
          <p:cNvPicPr/>
          <p:nvPr/>
        </p:nvPicPr>
        <p:blipFill rotWithShape="1">
          <a:blip r:embed="rId4">
            <a:alphaModFix/>
          </a:blip>
          <a:srcRect l="41090" t="16400" r="30630" b="47700"/>
          <a:stretch>
            <a:fillRect/>
          </a:stretch>
        </p:blipFill>
        <p:spPr>
          <a:xfrm>
            <a:off x="958793" y="-39819"/>
            <a:ext cx="938074" cy="1190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6"/>
          <p:cNvCxnSpPr/>
          <p:nvPr/>
        </p:nvCxnSpPr>
        <p:spPr>
          <a:xfrm>
            <a:off x="1731150" y="989992"/>
            <a:ext cx="9502057" cy="17756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168" name="Google Shape;168;p16"/>
          <p:cNvSpPr txBox="1"/>
          <p:nvPr/>
        </p:nvSpPr>
        <p:spPr>
          <a:xfrm>
            <a:off x="2843876" y="422975"/>
            <a:ext cx="2415600" cy="57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개요 및 목표</a:t>
            </a:r>
            <a:endParaRPr sz="32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5547316" y="1859908"/>
            <a:ext cx="4306256" cy="6666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  <a:defRPr/>
            </a:pPr>
            <a:r>
              <a:rPr lang="en-US" sz="400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수화 </a:t>
            </a:r>
            <a:r>
              <a:rPr lang="en-US" sz="4000" u="none" strike="noStrike" cap="none">
                <a:solidFill>
                  <a:schemeClr val="dk1"/>
                </a:solidFill>
                <a:latin typeface="배달의민족 주아"/>
                <a:cs typeface="Jua"/>
                <a:sym typeface="Jua"/>
              </a:rPr>
              <a:t>人</a:t>
            </a:r>
            <a:r>
              <a:rPr lang="en-US" sz="400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(in) 플레이어</a:t>
            </a:r>
            <a:endParaRPr sz="400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pic>
        <p:nvPicPr>
          <p:cNvPr id="170" name="Google Shape;170;p1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607129" y="3794494"/>
            <a:ext cx="1785384" cy="178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9406356" y="4445294"/>
            <a:ext cx="1175559" cy="14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/>
          <p:nvPr/>
        </p:nvSpPr>
        <p:spPr>
          <a:xfrm>
            <a:off x="8819930" y="3955310"/>
            <a:ext cx="2336948" cy="2425551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4406530" y="3944015"/>
            <a:ext cx="631308" cy="575930"/>
          </a:xfrm>
          <a:prstGeom prst="plus">
            <a:avLst>
              <a:gd name="adj" fmla="val 42187"/>
            </a:avLst>
          </a:prstGeom>
          <a:solidFill>
            <a:srgbClr val="f95f6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7924357" y="4760949"/>
            <a:ext cx="631308" cy="575930"/>
          </a:xfrm>
          <a:prstGeom prst="plus">
            <a:avLst>
              <a:gd name="adj" fmla="val 42187"/>
            </a:avLst>
          </a:prstGeom>
          <a:solidFill>
            <a:srgbClr val="f95f6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5331564" y="3429000"/>
            <a:ext cx="2336948" cy="2425551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5401783" y="3507194"/>
            <a:ext cx="2192964" cy="2281569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f95f6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8895907" y="4033505"/>
            <a:ext cx="2192964" cy="2281569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f95f6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78" name="Google Shape;178;p16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11005991" y="5818167"/>
            <a:ext cx="1186009" cy="96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"/>
          <p:cNvSpPr txBox="1"/>
          <p:nvPr/>
        </p:nvSpPr>
        <p:spPr>
          <a:xfrm>
            <a:off x="1892975" y="104775"/>
            <a:ext cx="1027800" cy="63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Unit 0</a:t>
            </a:r>
            <a:r>
              <a:rPr lang="en-US" sz="1800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2</a:t>
            </a:r>
            <a:endParaRPr sz="1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1892970" y="104779"/>
            <a:ext cx="914400" cy="369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i="0" u="none" strike="noStrike" cap="non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7"/>
          <p:cNvGrpSpPr/>
          <p:nvPr/>
        </p:nvGrpSpPr>
        <p:grpSpPr>
          <a:xfrm rot="0">
            <a:off x="1714267" y="2140803"/>
            <a:ext cx="2836852" cy="3013640"/>
            <a:chOff x="1714267" y="2140803"/>
            <a:chExt cx="2836852" cy="3013640"/>
          </a:xfrm>
        </p:grpSpPr>
        <p:pic>
          <p:nvPicPr>
            <p:cNvPr id="188" name="Google Shape;188;p17"/>
            <p:cNvPicPr/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1929470" y="2173205"/>
              <a:ext cx="2472957" cy="2869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17"/>
            <p:cNvSpPr/>
            <p:nvPr/>
          </p:nvSpPr>
          <p:spPr>
            <a:xfrm>
              <a:off x="1714267" y="2140803"/>
              <a:ext cx="2836852" cy="301364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17"/>
          <p:cNvSpPr/>
          <p:nvPr/>
        </p:nvSpPr>
        <p:spPr>
          <a:xfrm>
            <a:off x="0" y="0"/>
            <a:ext cx="1155740" cy="6858000"/>
          </a:xfrm>
          <a:prstGeom prst="rtTriangle">
            <a:avLst/>
          </a:prstGeom>
          <a:solidFill>
            <a:srgbClr val="f95f60"/>
          </a:solidFill>
          <a:ln w="12700" cap="flat" cmpd="sng">
            <a:solidFill>
              <a:srgbClr val="f95f6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/>
          <p:nvPr/>
        </p:nvSpPr>
        <p:spPr>
          <a:xfrm rot="10800000">
            <a:off x="11048050" y="2"/>
            <a:ext cx="1143950" cy="6857998"/>
          </a:xfrm>
          <a:prstGeom prst="rtTriangle">
            <a:avLst/>
          </a:prstGeom>
          <a:solidFill>
            <a:srgbClr val="19d9bd"/>
          </a:solidFill>
          <a:ln w="12700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7"/>
          <p:cNvPicPr/>
          <p:nvPr/>
        </p:nvPicPr>
        <p:blipFill rotWithShape="1">
          <a:blip r:embed="rId4">
            <a:alphaModFix/>
          </a:blip>
          <a:srcRect l="41090" t="16400" r="30630" b="47700"/>
          <a:stretch>
            <a:fillRect/>
          </a:stretch>
        </p:blipFill>
        <p:spPr>
          <a:xfrm>
            <a:off x="958793" y="-39819"/>
            <a:ext cx="938074" cy="1190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7"/>
          <p:cNvCxnSpPr/>
          <p:nvPr/>
        </p:nvCxnSpPr>
        <p:spPr>
          <a:xfrm>
            <a:off x="1731150" y="989992"/>
            <a:ext cx="9502057" cy="17756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194" name="Google Shape;194;p17"/>
          <p:cNvSpPr txBox="1"/>
          <p:nvPr/>
        </p:nvSpPr>
        <p:spPr>
          <a:xfrm>
            <a:off x="2077395" y="2917401"/>
            <a:ext cx="8410597" cy="3031642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Autofit/>
          </a:bodyPr>
          <a:lstStyle/>
          <a:p>
            <a:pPr marL="25400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2400" i="1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“농인이란 청각장애로 인하여 말하지 못하는 언어장애가 </a:t>
            </a:r>
            <a:endParaRPr lang="en-US" sz="2400" i="1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  <a:p>
            <a:pPr marL="25400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2400" i="1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있는 장애인을 통칭하는 말로, 넓은 의미에서 </a:t>
            </a:r>
            <a:endParaRPr lang="en-US" sz="2400" i="1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  <a:p>
            <a:pPr marL="25400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2400" i="1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잘 듣지 못하는 경우(청각장애인)와 </a:t>
            </a:r>
            <a:endParaRPr lang="en-US" sz="2400" i="1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  <a:p>
            <a:pPr marL="25400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2400" i="1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언어 구사가 불가능하거나 힘든 경우(언어장애인)를 통틀어 의미한다.” </a:t>
            </a:r>
            <a:endParaRPr lang="en-US" sz="2400" i="1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  <a:p>
            <a:pPr marL="25400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2400" i="1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  <a:p>
            <a:pPr marL="5740400" marR="0" lvl="0" indent="2032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2400" i="1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(출처 : 위키백과) </a:t>
            </a:r>
            <a:endParaRPr sz="2400" i="1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2386670" y="1709443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95f60"/>
              </a:buClr>
              <a:buSzPct val="25000"/>
              <a:buFont typeface="Arial"/>
              <a:buNone/>
              <a:defRPr/>
            </a:pPr>
            <a:r>
              <a:rPr lang="en-US" sz="4800" i="0" u="none" strike="noStrike" cap="none">
                <a:solidFill>
                  <a:srgbClr val="f95f60"/>
                </a:solidFill>
                <a:latin typeface="배달의민족 주아"/>
                <a:ea typeface="배달의민족 주아"/>
                <a:cs typeface="Jua"/>
                <a:sym typeface="Jua"/>
              </a:rPr>
              <a:t>농</a:t>
            </a:r>
            <a:r>
              <a:rPr lang="en-US" sz="4800" i="0" u="none" strike="noStrike" cap="none">
                <a:solidFill>
                  <a:srgbClr val="19d9bd"/>
                </a:solidFill>
                <a:latin typeface="배달의민족 주아"/>
                <a:ea typeface="배달의민족 주아"/>
                <a:cs typeface="Jua"/>
                <a:sym typeface="Jua"/>
              </a:rPr>
              <a:t>인</a:t>
            </a:r>
            <a:r>
              <a:rPr lang="en-US" sz="4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이란 ?</a:t>
            </a:r>
            <a:endParaRPr sz="4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2843876" y="422975"/>
            <a:ext cx="2326800" cy="57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개요 및 목표</a:t>
            </a:r>
            <a:endParaRPr sz="32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pic>
        <p:nvPicPr>
          <p:cNvPr id="197" name="Google Shape;197;p17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1005991" y="5818167"/>
            <a:ext cx="1186009" cy="96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 txBox="1"/>
          <p:nvPr/>
        </p:nvSpPr>
        <p:spPr>
          <a:xfrm>
            <a:off x="1892975" y="104775"/>
            <a:ext cx="1008000" cy="63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Unit 0</a:t>
            </a:r>
            <a:r>
              <a:rPr lang="en-US" sz="1800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2</a:t>
            </a:r>
            <a:endParaRPr sz="1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1892970" y="104779"/>
            <a:ext cx="914400" cy="369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i="0" u="none" strike="noStrike" cap="non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/>
          <p:nvPr/>
        </p:nvSpPr>
        <p:spPr>
          <a:xfrm>
            <a:off x="0" y="0"/>
            <a:ext cx="1155740" cy="6858000"/>
          </a:xfrm>
          <a:prstGeom prst="rtTriangle">
            <a:avLst/>
          </a:prstGeom>
          <a:solidFill>
            <a:srgbClr val="f95f60"/>
          </a:solidFill>
          <a:ln w="12700" cap="flat" cmpd="sng">
            <a:solidFill>
              <a:srgbClr val="f95f6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8"/>
          <p:cNvSpPr/>
          <p:nvPr/>
        </p:nvSpPr>
        <p:spPr>
          <a:xfrm rot="10800000">
            <a:off x="11048050" y="2"/>
            <a:ext cx="1143950" cy="6857998"/>
          </a:xfrm>
          <a:prstGeom prst="rtTriangle">
            <a:avLst/>
          </a:prstGeom>
          <a:solidFill>
            <a:srgbClr val="19d9bd"/>
          </a:solidFill>
          <a:ln w="12700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8"/>
          <p:cNvPicPr/>
          <p:nvPr/>
        </p:nvPicPr>
        <p:blipFill rotWithShape="1">
          <a:blip r:embed="rId3">
            <a:alphaModFix/>
          </a:blip>
          <a:srcRect l="41090" t="16400" r="30630" b="47700"/>
          <a:stretch>
            <a:fillRect/>
          </a:stretch>
        </p:blipFill>
        <p:spPr>
          <a:xfrm>
            <a:off x="958793" y="-39819"/>
            <a:ext cx="938074" cy="1190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18"/>
          <p:cNvCxnSpPr/>
          <p:nvPr/>
        </p:nvCxnSpPr>
        <p:spPr>
          <a:xfrm>
            <a:off x="1731150" y="989992"/>
            <a:ext cx="9502057" cy="17756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pic>
        <p:nvPicPr>
          <p:cNvPr id="210" name="Google Shape;210;p18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445697" y="4011157"/>
            <a:ext cx="2864750" cy="21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7993416" y="1543255"/>
            <a:ext cx="3268600" cy="465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4186043" y="2153954"/>
            <a:ext cx="3498126" cy="17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5740301" y="4149477"/>
            <a:ext cx="2894017" cy="18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8"/>
          <p:cNvSpPr txBox="1"/>
          <p:nvPr/>
        </p:nvSpPr>
        <p:spPr>
          <a:xfrm>
            <a:off x="1731150" y="1393213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4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수화</a:t>
            </a:r>
            <a:endParaRPr sz="4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2843876" y="422975"/>
            <a:ext cx="2346600" cy="57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개요 및 목표</a:t>
            </a:r>
            <a:endParaRPr sz="32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pic>
        <p:nvPicPr>
          <p:cNvPr id="216" name="Google Shape;216;p18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1005991" y="5818167"/>
            <a:ext cx="1186009" cy="96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8"/>
          <p:cNvSpPr txBox="1"/>
          <p:nvPr/>
        </p:nvSpPr>
        <p:spPr>
          <a:xfrm>
            <a:off x="1892975" y="104775"/>
            <a:ext cx="1143900" cy="63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Unit 0</a:t>
            </a:r>
            <a:r>
              <a:rPr lang="en-US" sz="1800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2</a:t>
            </a:r>
            <a:endParaRPr sz="1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1892970" y="104779"/>
            <a:ext cx="914400" cy="369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i="0" u="none" strike="noStrike" cap="non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9"/>
          <p:cNvPicPr/>
          <p:nvPr/>
        </p:nvPicPr>
        <p:blipFill rotWithShape="1">
          <a:blip r:embed="rId3">
            <a:alphaModFix/>
          </a:blip>
          <a:srcRect l="41090" t="16400" r="30630" b="47700"/>
          <a:stretch>
            <a:fillRect/>
          </a:stretch>
        </p:blipFill>
        <p:spPr>
          <a:xfrm>
            <a:off x="958793" y="-39819"/>
            <a:ext cx="938074" cy="1190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19"/>
          <p:cNvCxnSpPr/>
          <p:nvPr/>
        </p:nvCxnSpPr>
        <p:spPr>
          <a:xfrm>
            <a:off x="1731150" y="989992"/>
            <a:ext cx="10460850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227" name="Google Shape;227;p19"/>
          <p:cNvSpPr txBox="1"/>
          <p:nvPr/>
        </p:nvSpPr>
        <p:spPr>
          <a:xfrm>
            <a:off x="2843869" y="414095"/>
            <a:ext cx="1840425" cy="57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기대효과</a:t>
            </a:r>
            <a:endParaRPr sz="32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684294" y="1514764"/>
            <a:ext cx="2520000" cy="2520000"/>
          </a:xfrm>
          <a:prstGeom prst="flowChartConnector">
            <a:avLst/>
          </a:prstGeom>
          <a:noFill/>
          <a:ln w="190500" cap="flat" cmpd="sng">
            <a:solidFill>
              <a:srgbClr val="19d9bd">
                <a:alpha val="69800"/>
              </a:srgbClr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5753794" y="3422228"/>
            <a:ext cx="2520000" cy="2520000"/>
          </a:xfrm>
          <a:prstGeom prst="flowChartConnector">
            <a:avLst/>
          </a:prstGeom>
          <a:noFill/>
          <a:ln w="190500" cap="flat" cmpd="sng">
            <a:solidFill>
              <a:srgbClr val="ffc000">
                <a:alpha val="69800"/>
              </a:srgbClr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3614794" y="3431105"/>
            <a:ext cx="2520000" cy="2520000"/>
          </a:xfrm>
          <a:prstGeom prst="flowChartConnector">
            <a:avLst/>
          </a:prstGeom>
          <a:noFill/>
          <a:ln w="190500" cap="flat" cmpd="sng">
            <a:solidFill>
              <a:srgbClr val="f95f60">
                <a:alpha val="69800"/>
              </a:srgbClr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9"/>
          <p:cNvPicPr/>
          <p:nvPr/>
        </p:nvPicPr>
        <p:blipFill rotWithShape="1">
          <a:blip r:embed="rId4">
            <a:alphaModFix/>
          </a:blip>
          <a:srcRect b="56400"/>
          <a:stretch>
            <a:fillRect/>
          </a:stretch>
        </p:blipFill>
        <p:spPr>
          <a:xfrm>
            <a:off x="5212766" y="2364163"/>
            <a:ext cx="1570392" cy="85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292470" y="4118327"/>
            <a:ext cx="1164648" cy="114555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/>
          <p:nvPr/>
        </p:nvSpPr>
        <p:spPr>
          <a:xfrm>
            <a:off x="5324473" y="2283572"/>
            <a:ext cx="1458685" cy="931978"/>
          </a:xfrm>
          <a:prstGeom prst="rect">
            <a:avLst/>
          </a:prstGeom>
          <a:solidFill>
            <a:schemeClr val="lt1">
              <a:alpha val="4784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219573" y="4083000"/>
            <a:ext cx="1257300" cy="1267621"/>
          </a:xfrm>
          <a:prstGeom prst="rect">
            <a:avLst/>
          </a:prstGeom>
          <a:solidFill>
            <a:schemeClr val="lt1">
              <a:alpha val="4784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7304907" y="1756648"/>
            <a:ext cx="3171000" cy="467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23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미디어 접근 장벽 해소</a:t>
            </a:r>
            <a:endParaRPr sz="23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236" name="Google Shape;236;p19"/>
          <p:cNvSpPr txBox="1"/>
          <p:nvPr/>
        </p:nvSpPr>
        <p:spPr>
          <a:xfrm>
            <a:off x="8550715" y="3842538"/>
            <a:ext cx="2914500" cy="1584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23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미디어 이해도 증가</a:t>
            </a:r>
            <a:endParaRPr sz="23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397905" y="4267748"/>
            <a:ext cx="2914500" cy="8046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23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정보격차 해소 </a:t>
            </a:r>
            <a:endParaRPr sz="23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pic>
        <p:nvPicPr>
          <p:cNvPr id="238" name="Google Shape;238;p19"/>
          <p:cNvPicPr/>
          <p:nvPr/>
        </p:nvPicPr>
        <p:blipFill rotWithShape="1">
          <a:blip r:embed="rId6">
            <a:alphaModFix/>
          </a:blip>
          <a:srcRect l="38250"/>
          <a:stretch>
            <a:fillRect/>
          </a:stretch>
        </p:blipFill>
        <p:spPr>
          <a:xfrm>
            <a:off x="6546373" y="4115355"/>
            <a:ext cx="1076325" cy="110938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/>
          <p:nvPr/>
        </p:nvSpPr>
        <p:spPr>
          <a:xfrm>
            <a:off x="6538736" y="4045235"/>
            <a:ext cx="1257300" cy="1267621"/>
          </a:xfrm>
          <a:prstGeom prst="rect">
            <a:avLst/>
          </a:prstGeom>
          <a:solidFill>
            <a:schemeClr val="lt1">
              <a:alpha val="4784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-85725" y="6637820"/>
            <a:ext cx="12345792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9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11005991" y="0"/>
            <a:ext cx="1186009" cy="96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1892975" y="104775"/>
            <a:ext cx="1017900" cy="63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Unit 0</a:t>
            </a:r>
            <a:r>
              <a:rPr lang="en-US" sz="1800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3</a:t>
            </a:r>
            <a:endParaRPr sz="1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1892970" y="104779"/>
            <a:ext cx="914400" cy="369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i="0" u="none" strike="noStrike" cap="non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0"/>
          <p:cNvPicPr/>
          <p:nvPr/>
        </p:nvPicPr>
        <p:blipFill rotWithShape="1">
          <a:blip r:embed="rId3">
            <a:alphaModFix/>
          </a:blip>
          <a:srcRect l="41090" t="16400" r="30630" b="47700"/>
          <a:stretch>
            <a:fillRect/>
          </a:stretch>
        </p:blipFill>
        <p:spPr>
          <a:xfrm>
            <a:off x="958793" y="-39819"/>
            <a:ext cx="938074" cy="1190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0"/>
          <p:cNvCxnSpPr/>
          <p:nvPr/>
        </p:nvCxnSpPr>
        <p:spPr>
          <a:xfrm>
            <a:off x="1731150" y="989992"/>
            <a:ext cx="10460850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252" name="Google Shape;252;p20"/>
          <p:cNvSpPr txBox="1"/>
          <p:nvPr/>
        </p:nvSpPr>
        <p:spPr>
          <a:xfrm>
            <a:off x="2843869" y="414095"/>
            <a:ext cx="2353773" cy="57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시스템 구조</a:t>
            </a:r>
            <a:endParaRPr sz="32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-85725" y="6637820"/>
            <a:ext cx="12345792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0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675394" y="1667865"/>
            <a:ext cx="6841211" cy="429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1005991" y="0"/>
            <a:ext cx="1186009" cy="96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/>
        </p:nvSpPr>
        <p:spPr>
          <a:xfrm>
            <a:off x="1892975" y="104775"/>
            <a:ext cx="1077300" cy="63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Unit 0</a:t>
            </a:r>
            <a:r>
              <a:rPr lang="en-US" sz="1800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4</a:t>
            </a:r>
            <a:endParaRPr sz="1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1892970" y="104779"/>
            <a:ext cx="914400" cy="369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i="0" u="none" strike="noStrike" cap="non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1"/>
          <p:cNvPicPr/>
          <p:nvPr/>
        </p:nvPicPr>
        <p:blipFill rotWithShape="1">
          <a:blip r:embed="rId3">
            <a:alphaModFix/>
          </a:blip>
          <a:srcRect l="41090" t="16400" r="30630" b="47700"/>
          <a:stretch>
            <a:fillRect/>
          </a:stretch>
        </p:blipFill>
        <p:spPr>
          <a:xfrm>
            <a:off x="958793" y="-39819"/>
            <a:ext cx="938074" cy="1190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1"/>
          <p:cNvCxnSpPr/>
          <p:nvPr/>
        </p:nvCxnSpPr>
        <p:spPr>
          <a:xfrm>
            <a:off x="1731150" y="989992"/>
            <a:ext cx="10460850" cy="0"/>
          </a:xfrm>
          <a:prstGeom prst="straightConnector1">
            <a:avLst/>
          </a:prstGeom>
          <a:noFill/>
          <a:ln w="38100" cap="flat" cmpd="sng">
            <a:solidFill>
              <a:srgbClr val="ed6b6e"/>
            </a:solidFill>
            <a:prstDash val="solid"/>
            <a:miter/>
          </a:ln>
        </p:spPr>
      </p:cxnSp>
      <p:sp>
        <p:nvSpPr>
          <p:cNvPr id="266" name="Google Shape;266;p21"/>
          <p:cNvSpPr txBox="1"/>
          <p:nvPr/>
        </p:nvSpPr>
        <p:spPr>
          <a:xfrm>
            <a:off x="2843869" y="414095"/>
            <a:ext cx="2353773" cy="57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시스템 구조</a:t>
            </a:r>
            <a:endParaRPr sz="32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-85725" y="6637820"/>
            <a:ext cx="12345792" cy="290858"/>
          </a:xfrm>
          <a:prstGeom prst="rect">
            <a:avLst/>
          </a:prstGeom>
          <a:solidFill>
            <a:srgbClr val="19d9b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1"/>
          <p:cNvPicPr/>
          <p:nvPr/>
        </p:nvPicPr>
        <p:blipFill rotWithShape="1">
          <a:blip r:embed="rId4">
            <a:alphaModFix/>
          </a:blip>
          <a:srcRect t="17720" r="8100" b="8700"/>
          <a:stretch>
            <a:fillRect/>
          </a:stretch>
        </p:blipFill>
        <p:spPr>
          <a:xfrm>
            <a:off x="2702011" y="2563255"/>
            <a:ext cx="6947776" cy="31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958800" y="1457900"/>
            <a:ext cx="5050500" cy="63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어플 구현 모습 및 기능 설명</a:t>
            </a:r>
            <a:endParaRPr sz="36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pic>
        <p:nvPicPr>
          <p:cNvPr id="270" name="Google Shape;270;p21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1005991" y="0"/>
            <a:ext cx="1186009" cy="96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1"/>
          <p:cNvSpPr txBox="1"/>
          <p:nvPr/>
        </p:nvSpPr>
        <p:spPr>
          <a:xfrm>
            <a:off x="1892975" y="104775"/>
            <a:ext cx="1057500" cy="63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i="0" u="none" strike="noStrike" cap="none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Unit 0</a:t>
            </a:r>
            <a:r>
              <a:rPr lang="en-US" sz="1800">
                <a:solidFill>
                  <a:schemeClr val="dk1"/>
                </a:solidFill>
                <a:latin typeface="배달의민족 주아"/>
                <a:ea typeface="배달의민족 주아"/>
                <a:cs typeface="Jua"/>
                <a:sym typeface="Jua"/>
              </a:rPr>
              <a:t>4</a:t>
            </a:r>
            <a:endParaRPr sz="1800" i="0" u="none" strike="noStrike" cap="none">
              <a:solidFill>
                <a:schemeClr val="dk1"/>
              </a:solidFill>
              <a:latin typeface="배달의민족 주아"/>
              <a:ea typeface="배달의민족 주아"/>
              <a:cs typeface="Jua"/>
              <a:sym typeface="Jua"/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1892970" y="104779"/>
            <a:ext cx="914400" cy="369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9d9bd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i="0" u="none" strike="noStrike" cap="non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주아">
      <a:majorFont>
        <a:latin typeface="배달의민족 주아"/>
        <a:ea typeface="배달의민족 주아"/>
        <a:cs typeface="Times New Roman"/>
      </a:majorFont>
      <a:minorFont>
        <a:latin typeface="배달의민족 주아"/>
        <a:ea typeface="배달의민족 주아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rgbClr val="000000"/>
      </a:dk1>
      <a:lt1>
        <a:srgbClr val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/>
  <ep:Paragraphs>0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테마</vt:lpstr>
      <vt:lpstr>수화 人(in) 플레이어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Q &amp; A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20143</cp:lastModifiedBy>
  <dcterms:modified xsi:type="dcterms:W3CDTF">2019-03-12T02:55:32.123</dcterms:modified>
  <cp:revision>3</cp:revision>
  <cp:version>1000.0000.01</cp:version>
</cp:coreProperties>
</file>